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1" r:id="rId3"/>
    <p:sldId id="265" r:id="rId4"/>
    <p:sldId id="266" r:id="rId5"/>
    <p:sldId id="271" r:id="rId6"/>
    <p:sldId id="272" r:id="rId7"/>
    <p:sldId id="278" r:id="rId8"/>
    <p:sldId id="276" r:id="rId9"/>
    <p:sldId id="277" r:id="rId10"/>
    <p:sldId id="273" r:id="rId11"/>
    <p:sldId id="275" r:id="rId12"/>
    <p:sldId id="279" r:id="rId13"/>
    <p:sldId id="280"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6193"/>
    <a:srgbClr val="156E30"/>
    <a:srgbClr val="3A87C4"/>
    <a:srgbClr val="357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6331" autoAdjust="0"/>
  </p:normalViewPr>
  <p:slideViewPr>
    <p:cSldViewPr snapToGrid="0">
      <p:cViewPr varScale="1">
        <p:scale>
          <a:sx n="35" d="100"/>
          <a:sy n="35" d="100"/>
        </p:scale>
        <p:origin x="960" y="48"/>
      </p:cViewPr>
      <p:guideLst/>
    </p:cSldViewPr>
  </p:slideViewPr>
  <p:outlineViewPr>
    <p:cViewPr>
      <p:scale>
        <a:sx n="33" d="100"/>
        <a:sy n="33" d="100"/>
      </p:scale>
      <p:origin x="0" y="-7476"/>
    </p:cViewPr>
  </p:outlineViewPr>
  <p:notesTextViewPr>
    <p:cViewPr>
      <p:scale>
        <a:sx n="1" d="1"/>
        <a:sy n="1" d="1"/>
      </p:scale>
      <p:origin x="0" y="0"/>
    </p:cViewPr>
  </p:notesTextViewPr>
  <p:notesViewPr>
    <p:cSldViewPr snapToGrid="0">
      <p:cViewPr varScale="1">
        <p:scale>
          <a:sx n="86" d="100"/>
          <a:sy n="86"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KDDCFS1\Finance\FY%202026\Budget\Rev%20Data%20Working%20Cop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DDCFS1\Finance\FY%202026\Budget\Rev%20Data%20Working%20Cop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DDCFS1\Finance\FY%202026\Budget\Rev%20Data%20Working%20Cop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FY22 General Fund Revenue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E47D-45DB-8A6D-BDD7A1A6EC6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E47D-45DB-8A6D-BDD7A1A6EC6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E47D-45DB-8A6D-BDD7A1A6EC6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'FY22 Revenue Pie Chart'!$A$16:$A$18</c:f>
              <c:strCache>
                <c:ptCount val="3"/>
                <c:pt idx="0">
                  <c:v>Property Tax</c:v>
                </c:pt>
                <c:pt idx="1">
                  <c:v>Sales Tax</c:v>
                </c:pt>
                <c:pt idx="2">
                  <c:v>Other</c:v>
                </c:pt>
              </c:strCache>
            </c:strRef>
          </c:cat>
          <c:val>
            <c:numRef>
              <c:f>'FY22 Revenue Pie Chart'!$B$16:$B$18</c:f>
              <c:numCache>
                <c:formatCode>_(* #,##0.00_);_(* \(#,##0.00\);_(* "-"??_);_(@_)</c:formatCode>
                <c:ptCount val="3"/>
                <c:pt idx="0">
                  <c:v>5067570.34</c:v>
                </c:pt>
                <c:pt idx="1">
                  <c:v>1859721.1</c:v>
                </c:pt>
                <c:pt idx="2">
                  <c:v>1702223.8100000005</c:v>
                </c:pt>
              </c:numCache>
            </c:numRef>
          </c:val>
          <c:extLst>
            <c:ext xmlns:c16="http://schemas.microsoft.com/office/drawing/2014/chart" uri="{C3380CC4-5D6E-409C-BE32-E72D297353CC}">
              <c16:uniqueId val="{00000006-E47D-45DB-8A6D-BDD7A1A6EC60}"/>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FY23 General Fund Revenue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'FY23 Revenue Pie Chart'!$B$13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E9DB-4965-9DA4-7A263D57B5A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E9DB-4965-9DA4-7A263D57B5A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E9DB-4965-9DA4-7A263D57B5AD}"/>
              </c:ext>
            </c:extLst>
          </c:dPt>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'FY23 Revenue Pie Chart'!$A$14:$A$16</c:f>
              <c:strCache>
                <c:ptCount val="3"/>
                <c:pt idx="0">
                  <c:v>Property Tax</c:v>
                </c:pt>
                <c:pt idx="1">
                  <c:v>Sales Tax</c:v>
                </c:pt>
                <c:pt idx="2">
                  <c:v>Other</c:v>
                </c:pt>
              </c:strCache>
            </c:strRef>
          </c:cat>
          <c:val>
            <c:numRef>
              <c:f>'FY23 Revenue Pie Chart'!$B$14:$B$16</c:f>
              <c:numCache>
                <c:formatCode>_(* #,##0.00_);_(* \(#,##0.00\);_(* "-"??_);_(@_)</c:formatCode>
                <c:ptCount val="3"/>
                <c:pt idx="0">
                  <c:v>5777979.1699999999</c:v>
                </c:pt>
                <c:pt idx="1">
                  <c:v>2218382.46</c:v>
                </c:pt>
                <c:pt idx="2">
                  <c:v>2570473.0100000007</c:v>
                </c:pt>
              </c:numCache>
            </c:numRef>
          </c:val>
          <c:extLst>
            <c:ext xmlns:c16="http://schemas.microsoft.com/office/drawing/2014/chart" uri="{C3380CC4-5D6E-409C-BE32-E72D297353CC}">
              <c16:uniqueId val="{00000006-E9DB-4965-9DA4-7A263D57B5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FY24 General Fund Revenue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21D-431E-A574-4BC1099EE67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21D-431E-A574-4BC1099EE67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21D-431E-A574-4BC1099EE67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'FY24 Revenue Pie Chart'!$A$16:$A$18</c:f>
              <c:strCache>
                <c:ptCount val="3"/>
                <c:pt idx="0">
                  <c:v>Property Tax</c:v>
                </c:pt>
                <c:pt idx="1">
                  <c:v>Sales Tax</c:v>
                </c:pt>
                <c:pt idx="2">
                  <c:v>Other</c:v>
                </c:pt>
              </c:strCache>
            </c:strRef>
          </c:cat>
          <c:val>
            <c:numRef>
              <c:f>'FY24 Revenue Pie Chart'!$B$16:$B$18</c:f>
              <c:numCache>
                <c:formatCode>_(* #,##0.00_);_(* \(#,##0.00\);_(* "-"??_);_(@_)</c:formatCode>
                <c:ptCount val="3"/>
                <c:pt idx="0">
                  <c:v>6113829.3200000003</c:v>
                </c:pt>
                <c:pt idx="1">
                  <c:v>2285132.64</c:v>
                </c:pt>
                <c:pt idx="2">
                  <c:v>2936433.6199999992</c:v>
                </c:pt>
              </c:numCache>
            </c:numRef>
          </c:val>
          <c:extLst>
            <c:ext xmlns:c16="http://schemas.microsoft.com/office/drawing/2014/chart" uri="{C3380CC4-5D6E-409C-BE32-E72D297353CC}">
              <c16:uniqueId val="{00000006-821D-431E-A574-4BC1099EE67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533AF-94C2-4162-B77D-5499BFF6ECB2}" type="datetimeFigureOut">
              <a:rPr lang="en-US" smtClean="0"/>
              <a:t>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53B73-EBFC-4F66-B633-86B046E27C9A}" type="slidenum">
              <a:rPr lang="en-US" smtClean="0"/>
              <a:t>‹#›</a:t>
            </a:fld>
            <a:endParaRPr lang="en-US" dirty="0"/>
          </a:p>
        </p:txBody>
      </p:sp>
    </p:spTree>
    <p:extLst>
      <p:ext uri="{BB962C8B-B14F-4D97-AF65-F5344CB8AC3E}">
        <p14:creationId xmlns:p14="http://schemas.microsoft.com/office/powerpoint/2010/main" val="248703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entire staff was not present on April 15, 2023. Debby was kind enough to come out of retirement to help us out. The value of her experience and skills cannot be overstated. BRigete came to us from the City of Grand Prairie and assisted with recruiting Felicia from there as well. </a:t>
            </a:r>
          </a:p>
        </p:txBody>
      </p:sp>
      <p:sp>
        <p:nvSpPr>
          <p:cNvPr id="4" name="Slide Number Placeholder 3"/>
          <p:cNvSpPr>
            <a:spLocks noGrp="1"/>
          </p:cNvSpPr>
          <p:nvPr>
            <p:ph type="sldNum" sz="quarter" idx="5"/>
          </p:nvPr>
        </p:nvSpPr>
        <p:spPr/>
        <p:txBody>
          <a:bodyPr/>
          <a:lstStyle/>
          <a:p>
            <a:fld id="{AD2EC453-FFF3-4E25-A0CD-FD5350650219}" type="slidenum">
              <a:rPr lang="en-US" smtClean="0"/>
              <a:t>2</a:t>
            </a:fld>
            <a:endParaRPr lang="en-US" dirty="0"/>
          </a:p>
        </p:txBody>
      </p:sp>
    </p:spTree>
    <p:extLst>
      <p:ext uri="{BB962C8B-B14F-4D97-AF65-F5344CB8AC3E}">
        <p14:creationId xmlns:p14="http://schemas.microsoft.com/office/powerpoint/2010/main" val="205094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458 total payments, 101 of which were</a:t>
            </a:r>
            <a:r>
              <a:rPr lang="en-US" baseline="0" dirty="0"/>
              <a:t> made electronically</a:t>
            </a:r>
            <a:endParaRPr lang="en-US" dirty="0"/>
          </a:p>
        </p:txBody>
      </p:sp>
      <p:sp>
        <p:nvSpPr>
          <p:cNvPr id="4" name="Slide Number Placeholder 3"/>
          <p:cNvSpPr>
            <a:spLocks noGrp="1"/>
          </p:cNvSpPr>
          <p:nvPr>
            <p:ph type="sldNum" sz="quarter" idx="5"/>
          </p:nvPr>
        </p:nvSpPr>
        <p:spPr/>
        <p:txBody>
          <a:bodyPr/>
          <a:lstStyle/>
          <a:p>
            <a:fld id="{ED953B73-EBFC-4F66-B633-86B046E27C9A}" type="slidenum">
              <a:rPr lang="en-US" smtClean="0"/>
              <a:t>9</a:t>
            </a:fld>
            <a:endParaRPr lang="en-US" dirty="0"/>
          </a:p>
        </p:txBody>
      </p:sp>
    </p:spTree>
    <p:extLst>
      <p:ext uri="{BB962C8B-B14F-4D97-AF65-F5344CB8AC3E}">
        <p14:creationId xmlns:p14="http://schemas.microsoft.com/office/powerpoint/2010/main" val="321316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includes</a:t>
            </a:r>
            <a:r>
              <a:rPr lang="en-US" baseline="0" dirty="0"/>
              <a:t> Fines and Fees, Charges for Services, Grants and Contributions (FY22 and 23), Intergovernmental, Licenses and Permits, Transfers from other Funds, Investment Revenue, ETC</a:t>
            </a:r>
            <a:endParaRPr lang="en-US" dirty="0"/>
          </a:p>
        </p:txBody>
      </p:sp>
      <p:sp>
        <p:nvSpPr>
          <p:cNvPr id="4" name="Slide Number Placeholder 3"/>
          <p:cNvSpPr>
            <a:spLocks noGrp="1"/>
          </p:cNvSpPr>
          <p:nvPr>
            <p:ph type="sldNum" sz="quarter" idx="5"/>
          </p:nvPr>
        </p:nvSpPr>
        <p:spPr/>
        <p:txBody>
          <a:bodyPr/>
          <a:lstStyle/>
          <a:p>
            <a:fld id="{ED953B73-EBFC-4F66-B633-86B046E27C9A}" type="slidenum">
              <a:rPr lang="en-US" smtClean="0"/>
              <a:t>12</a:t>
            </a:fld>
            <a:endParaRPr lang="en-US" dirty="0"/>
          </a:p>
        </p:txBody>
      </p:sp>
    </p:spTree>
    <p:extLst>
      <p:ext uri="{BB962C8B-B14F-4D97-AF65-F5344CB8AC3E}">
        <p14:creationId xmlns:p14="http://schemas.microsoft.com/office/powerpoint/2010/main" val="2404755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CECA874-F502-4C7D-AB09-C7121E83D4BD}"/>
              </a:ext>
            </a:extLst>
          </p:cNvPr>
          <p:cNvSpPr/>
          <p:nvPr userDrawn="1"/>
        </p:nvSpPr>
        <p:spPr>
          <a:xfrm>
            <a:off x="0" y="4014258"/>
            <a:ext cx="1024467" cy="2844800"/>
          </a:xfrm>
          <a:prstGeom prst="triangle">
            <a:avLst>
              <a:gd name="adj" fmla="val 0"/>
            </a:avLst>
          </a:pr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156E30">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156E3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296193"/>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156E3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507067" y="2404534"/>
            <a:ext cx="7766936" cy="1646302"/>
          </a:xfrm>
        </p:spPr>
        <p:txBody>
          <a:bodyPr anchor="b">
            <a:noAutofit/>
          </a:bodyPr>
          <a:lstStyle>
            <a:lvl1pPr algn="r">
              <a:defRPr sz="5400" b="1">
                <a:solidFill>
                  <a:srgbClr val="156E3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29619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D6500C86-6C4B-42C3-B184-9D0EB4C9570A}"/>
              </a:ext>
            </a:extLst>
          </p:cNvPr>
          <p:cNvPicPr>
            <a:picLocks noChangeAspect="1"/>
          </p:cNvPicPr>
          <p:nvPr userDrawn="1"/>
        </p:nvPicPr>
        <p:blipFill>
          <a:blip r:embed="rId2"/>
          <a:stretch>
            <a:fillRect/>
          </a:stretch>
        </p:blipFill>
        <p:spPr>
          <a:xfrm>
            <a:off x="995622" y="149909"/>
            <a:ext cx="3472862" cy="20070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333500"/>
            <a:ext cx="8596668" cy="26797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1447800"/>
            <a:ext cx="8094134" cy="21844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rgbClr val="29619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51395" y="1666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156E30"/>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156E30"/>
                </a:solidFill>
                <a:latin typeface="Arial"/>
              </a:rPr>
              <a:t>”</a:t>
            </a:r>
            <a:endParaRPr lang="en-US" dirty="0">
              <a:solidFill>
                <a:srgbClr val="156E3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2/11/2025</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2/11/2025</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1371600"/>
            <a:ext cx="8588203" cy="2260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2/11/2025</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6B4A9-1611-4792-9094-5F34BCA07E0B}" type="datetimeFigureOut">
              <a:rPr lang="en-US" dirty="0"/>
              <a:t>2/11/2025</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2/11/2025</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4100" y="866775"/>
            <a:ext cx="6949902" cy="13208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2303464"/>
            <a:ext cx="8596668"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24338" y="6308062"/>
            <a:ext cx="683339" cy="365125"/>
          </a:xfrm>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DB43935A-9B8B-423E-9B06-F373B2EE6EE5}"/>
              </a:ext>
            </a:extLst>
          </p:cNvPr>
          <p:cNvPicPr>
            <a:picLocks noChangeAspect="1"/>
          </p:cNvPicPr>
          <p:nvPr userDrawn="1"/>
        </p:nvPicPr>
        <p:blipFill>
          <a:blip r:embed="rId2"/>
          <a:stretch>
            <a:fillRect/>
          </a:stretch>
        </p:blipFill>
        <p:spPr>
          <a:xfrm>
            <a:off x="133346" y="161925"/>
            <a:ext cx="1984592" cy="1144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rgbClr val="29619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52913" y="6336637"/>
            <a:ext cx="683339" cy="365125"/>
          </a:xfrm>
        </p:spPr>
        <p:txBody>
          <a:bodyPr/>
          <a:lstStyle>
            <a:lvl1pPr>
              <a:defRPr b="1">
                <a:solidFill>
                  <a:schemeClr val="bg1"/>
                </a:solidFill>
                <a:latin typeface="Arial" panose="020B0604020202020204" pitchFamily="34" charset="0"/>
                <a:cs typeface="Arial" panose="020B0604020202020204" pitchFamily="34" charset="0"/>
              </a:defRPr>
            </a:lvl1p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2/11/2025</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Title 1">
            <a:extLst>
              <a:ext uri="{FF2B5EF4-FFF2-40B4-BE49-F238E27FC236}">
                <a16:creationId xmlns:a16="http://schemas.microsoft.com/office/drawing/2014/main" id="{6DE33E98-CD22-41E1-B78E-109A8893FB37}"/>
              </a:ext>
            </a:extLst>
          </p:cNvPr>
          <p:cNvSpPr txBox="1">
            <a:spLocks/>
          </p:cNvSpPr>
          <p:nvPr userDrawn="1"/>
        </p:nvSpPr>
        <p:spPr>
          <a:xfrm>
            <a:off x="2158207" y="962025"/>
            <a:ext cx="733487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156E30"/>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2/11/2025</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216535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344381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09800" y="609600"/>
            <a:ext cx="7064202"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3"/>
          <p:cNvSpPr/>
          <p:nvPr/>
        </p:nvSpPr>
        <p:spPr>
          <a:xfrm>
            <a:off x="9679561" y="0"/>
            <a:ext cx="2512440"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649397" y="-16934"/>
            <a:ext cx="2542603"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156E30"/>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296193"/>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58207" y="962025"/>
            <a:ext cx="7334870"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96409" y="2513014"/>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18076" y="6306079"/>
            <a:ext cx="683339" cy="365125"/>
          </a:xfrm>
          <a:prstGeom prst="rect">
            <a:avLst/>
          </a:prstGeom>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18" name="Isosceles Triangle 17">
            <a:extLst>
              <a:ext uri="{FF2B5EF4-FFF2-40B4-BE49-F238E27FC236}">
                <a16:creationId xmlns:a16="http://schemas.microsoft.com/office/drawing/2014/main" id="{30FF62EA-5D52-4D79-8363-D5F7A2EFBD31}"/>
              </a:ext>
            </a:extLst>
          </p:cNvPr>
          <p:cNvSpPr/>
          <p:nvPr userDrawn="1"/>
        </p:nvSpPr>
        <p:spPr>
          <a:xfrm>
            <a:off x="0" y="4014258"/>
            <a:ext cx="1024467" cy="2844800"/>
          </a:xfrm>
          <a:prstGeom prst="triangle">
            <a:avLst>
              <a:gd name="adj" fmla="val 0"/>
            </a:avLst>
          </a:pr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156E30"/>
          </a:soli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D77945FE-2BBB-4EAD-956D-C1401A8B7CBF}"/>
              </a:ext>
            </a:extLst>
          </p:cNvPr>
          <p:cNvPicPr>
            <a:picLocks noChangeAspect="1"/>
          </p:cNvPicPr>
          <p:nvPr userDrawn="1"/>
        </p:nvPicPr>
        <p:blipFill>
          <a:blip r:embed="rId18"/>
          <a:stretch>
            <a:fillRect/>
          </a:stretch>
        </p:blipFill>
        <p:spPr>
          <a:xfrm>
            <a:off x="133346" y="161925"/>
            <a:ext cx="1984592" cy="11444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b="1" kern="1200">
          <a:solidFill>
            <a:srgbClr val="156E30"/>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156E30"/>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156E30"/>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156E30"/>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156E30"/>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156E30"/>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C7C5-F3DB-4FE1-99CF-03519381617D}"/>
              </a:ext>
            </a:extLst>
          </p:cNvPr>
          <p:cNvSpPr>
            <a:spLocks noGrp="1"/>
          </p:cNvSpPr>
          <p:nvPr>
            <p:ph type="ctrTitle"/>
          </p:nvPr>
        </p:nvSpPr>
        <p:spPr/>
        <p:txBody>
          <a:bodyPr/>
          <a:lstStyle/>
          <a:p>
            <a:r>
              <a:rPr lang="en-US" dirty="0"/>
              <a:t>Department of Finance</a:t>
            </a:r>
            <a:br>
              <a:rPr lang="en-US" dirty="0"/>
            </a:br>
            <a:r>
              <a:rPr lang="en-US" dirty="0"/>
              <a:t>2024 Year In Review</a:t>
            </a:r>
          </a:p>
        </p:txBody>
      </p:sp>
      <p:sp>
        <p:nvSpPr>
          <p:cNvPr id="3" name="Subtitle 2">
            <a:extLst>
              <a:ext uri="{FF2B5EF4-FFF2-40B4-BE49-F238E27FC236}">
                <a16:creationId xmlns:a16="http://schemas.microsoft.com/office/drawing/2014/main" id="{6A06B42A-42AF-442A-91B2-87E6DCB721CA}"/>
              </a:ext>
            </a:extLst>
          </p:cNvPr>
          <p:cNvSpPr>
            <a:spLocks noGrp="1"/>
          </p:cNvSpPr>
          <p:nvPr>
            <p:ph type="subTitle" idx="1"/>
          </p:nvPr>
        </p:nvSpPr>
        <p:spPr/>
        <p:txBody>
          <a:bodyPr/>
          <a:lstStyle/>
          <a:p>
            <a:pPr>
              <a:spcBef>
                <a:spcPts val="0"/>
              </a:spcBef>
            </a:pPr>
            <a:r>
              <a:rPr lang="en-US" dirty="0"/>
              <a:t>Presented by Jon Horton, CPA</a:t>
            </a:r>
          </a:p>
          <a:p>
            <a:pPr>
              <a:spcBef>
                <a:spcPts val="0"/>
              </a:spcBef>
            </a:pPr>
            <a:r>
              <a:rPr lang="en-US" dirty="0"/>
              <a:t>Director </a:t>
            </a:r>
          </a:p>
        </p:txBody>
      </p:sp>
    </p:spTree>
    <p:extLst>
      <p:ext uri="{BB962C8B-B14F-4D97-AF65-F5344CB8AC3E}">
        <p14:creationId xmlns:p14="http://schemas.microsoft.com/office/powerpoint/2010/main" val="372903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6A9-BCC4-41B4-960F-32757231507A}"/>
              </a:ext>
            </a:extLst>
          </p:cNvPr>
          <p:cNvSpPr>
            <a:spLocks noGrp="1"/>
          </p:cNvSpPr>
          <p:nvPr>
            <p:ph type="title"/>
          </p:nvPr>
        </p:nvSpPr>
        <p:spPr/>
        <p:txBody>
          <a:bodyPr/>
          <a:lstStyle/>
          <a:p>
            <a:r>
              <a:rPr lang="en-US" dirty="0"/>
              <a:t>Recognized Efforts</a:t>
            </a:r>
          </a:p>
        </p:txBody>
      </p:sp>
      <p:sp>
        <p:nvSpPr>
          <p:cNvPr id="3" name="Content Placeholder 2">
            <a:extLst>
              <a:ext uri="{FF2B5EF4-FFF2-40B4-BE49-F238E27FC236}">
                <a16:creationId xmlns:a16="http://schemas.microsoft.com/office/drawing/2014/main" id="{68887356-715D-432B-A400-E4A22738B4DC}"/>
              </a:ext>
            </a:extLst>
          </p:cNvPr>
          <p:cNvSpPr>
            <a:spLocks noGrp="1"/>
          </p:cNvSpPr>
          <p:nvPr>
            <p:ph idx="1"/>
          </p:nvPr>
        </p:nvSpPr>
        <p:spPr>
          <a:xfrm>
            <a:off x="677334" y="1622960"/>
            <a:ext cx="8596668" cy="3880773"/>
          </a:xfrm>
        </p:spPr>
        <p:txBody>
          <a:bodyPr/>
          <a:lstStyle/>
          <a:p>
            <a:r>
              <a:rPr lang="en-US" dirty="0"/>
              <a:t>Certificate of Achievement for Excellence in Financial Reporting from the Government Financial Officers Association</a:t>
            </a:r>
          </a:p>
          <a:p>
            <a:endParaRPr lang="en-US" dirty="0"/>
          </a:p>
          <a:p>
            <a:endParaRPr lang="en-US" dirty="0"/>
          </a:p>
          <a:p>
            <a:endParaRPr lang="en-US" dirty="0"/>
          </a:p>
          <a:p>
            <a:endParaRPr lang="en-US" dirty="0"/>
          </a:p>
          <a:p>
            <a:r>
              <a:rPr lang="en-US" dirty="0"/>
              <a:t>S&amp;P Global Ratings raised its ratings to ‘AA’ from ‘AA-’</a:t>
            </a:r>
          </a:p>
        </p:txBody>
      </p:sp>
      <p:pic>
        <p:nvPicPr>
          <p:cNvPr id="4" name="Picture 3">
            <a:extLst>
              <a:ext uri="{FF2B5EF4-FFF2-40B4-BE49-F238E27FC236}">
                <a16:creationId xmlns:a16="http://schemas.microsoft.com/office/drawing/2014/main" id="{D79E8245-E6E0-4F6F-B0AA-D66F63546438}"/>
              </a:ext>
            </a:extLst>
          </p:cNvPr>
          <p:cNvPicPr>
            <a:picLocks noChangeAspect="1"/>
          </p:cNvPicPr>
          <p:nvPr/>
        </p:nvPicPr>
        <p:blipFill>
          <a:blip r:embed="rId2"/>
          <a:stretch>
            <a:fillRect/>
          </a:stretch>
        </p:blipFill>
        <p:spPr>
          <a:xfrm>
            <a:off x="1024467" y="2187575"/>
            <a:ext cx="3076018" cy="1639729"/>
          </a:xfrm>
          <a:prstGeom prst="rect">
            <a:avLst/>
          </a:prstGeom>
        </p:spPr>
      </p:pic>
      <p:pic>
        <p:nvPicPr>
          <p:cNvPr id="5" name="Picture 4">
            <a:extLst>
              <a:ext uri="{FF2B5EF4-FFF2-40B4-BE49-F238E27FC236}">
                <a16:creationId xmlns:a16="http://schemas.microsoft.com/office/drawing/2014/main" id="{5DF6EAF0-4951-4ED4-A3A0-23CF94266404}"/>
              </a:ext>
            </a:extLst>
          </p:cNvPr>
          <p:cNvPicPr>
            <a:picLocks noChangeAspect="1"/>
          </p:cNvPicPr>
          <p:nvPr/>
        </p:nvPicPr>
        <p:blipFill>
          <a:blip r:embed="rId3"/>
          <a:stretch>
            <a:fillRect/>
          </a:stretch>
        </p:blipFill>
        <p:spPr>
          <a:xfrm>
            <a:off x="1024467" y="4219328"/>
            <a:ext cx="7459116" cy="1771897"/>
          </a:xfrm>
          <a:prstGeom prst="rect">
            <a:avLst/>
          </a:prstGeom>
        </p:spPr>
      </p:pic>
    </p:spTree>
    <p:extLst>
      <p:ext uri="{BB962C8B-B14F-4D97-AF65-F5344CB8AC3E}">
        <p14:creationId xmlns:p14="http://schemas.microsoft.com/office/powerpoint/2010/main" val="219949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6A9-BCC4-41B4-960F-32757231507A}"/>
              </a:ext>
            </a:extLst>
          </p:cNvPr>
          <p:cNvSpPr>
            <a:spLocks noGrp="1"/>
          </p:cNvSpPr>
          <p:nvPr>
            <p:ph type="title"/>
          </p:nvPr>
        </p:nvSpPr>
        <p:spPr/>
        <p:txBody>
          <a:bodyPr/>
          <a:lstStyle/>
          <a:p>
            <a:r>
              <a:rPr lang="en-US" dirty="0"/>
              <a:t>Recognized Efforts</a:t>
            </a:r>
          </a:p>
        </p:txBody>
      </p:sp>
      <p:sp>
        <p:nvSpPr>
          <p:cNvPr id="3" name="Content Placeholder 2">
            <a:extLst>
              <a:ext uri="{FF2B5EF4-FFF2-40B4-BE49-F238E27FC236}">
                <a16:creationId xmlns:a16="http://schemas.microsoft.com/office/drawing/2014/main" id="{68887356-715D-432B-A400-E4A22738B4DC}"/>
              </a:ext>
            </a:extLst>
          </p:cNvPr>
          <p:cNvSpPr>
            <a:spLocks noGrp="1"/>
          </p:cNvSpPr>
          <p:nvPr>
            <p:ph idx="1"/>
          </p:nvPr>
        </p:nvSpPr>
        <p:spPr>
          <a:xfrm>
            <a:off x="677334" y="1622960"/>
            <a:ext cx="8596668" cy="3880773"/>
          </a:xfrm>
        </p:spPr>
        <p:txBody>
          <a:bodyPr/>
          <a:lstStyle/>
          <a:p>
            <a:r>
              <a:rPr lang="en-US" dirty="0"/>
              <a:t>Distinguished Budget Presentation Award from the Government Financial Officers Association</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2E739306-3022-4506-B4EE-097CEEE8FCEC}"/>
              </a:ext>
            </a:extLst>
          </p:cNvPr>
          <p:cNvPicPr>
            <a:picLocks noChangeAspect="1"/>
          </p:cNvPicPr>
          <p:nvPr/>
        </p:nvPicPr>
        <p:blipFill>
          <a:blip r:embed="rId2"/>
          <a:stretch>
            <a:fillRect/>
          </a:stretch>
        </p:blipFill>
        <p:spPr>
          <a:xfrm>
            <a:off x="1141977" y="2187575"/>
            <a:ext cx="3831907" cy="1800225"/>
          </a:xfrm>
          <a:prstGeom prst="rect">
            <a:avLst/>
          </a:prstGeom>
        </p:spPr>
      </p:pic>
    </p:spTree>
    <p:extLst>
      <p:ext uri="{BB962C8B-B14F-4D97-AF65-F5344CB8AC3E}">
        <p14:creationId xmlns:p14="http://schemas.microsoft.com/office/powerpoint/2010/main" val="289726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4824-233A-4193-B11E-78D80E92CECB}"/>
              </a:ext>
            </a:extLst>
          </p:cNvPr>
          <p:cNvSpPr>
            <a:spLocks noGrp="1"/>
          </p:cNvSpPr>
          <p:nvPr>
            <p:ph type="title"/>
          </p:nvPr>
        </p:nvSpPr>
        <p:spPr/>
        <p:txBody>
          <a:bodyPr/>
          <a:lstStyle/>
          <a:p>
            <a:r>
              <a:rPr lang="en-US" dirty="0"/>
              <a:t>General Fund Revenue Analysis</a:t>
            </a:r>
          </a:p>
        </p:txBody>
      </p:sp>
      <p:graphicFrame>
        <p:nvGraphicFramePr>
          <p:cNvPr id="4" name="Chart 3">
            <a:extLst>
              <a:ext uri="{FF2B5EF4-FFF2-40B4-BE49-F238E27FC236}">
                <a16:creationId xmlns:a16="http://schemas.microsoft.com/office/drawing/2014/main" id="{39293B96-1F51-4DFE-A3AB-4F2282604BFD}"/>
              </a:ext>
            </a:extLst>
          </p:cNvPr>
          <p:cNvGraphicFramePr>
            <a:graphicFrameLocks/>
          </p:cNvGraphicFramePr>
          <p:nvPr>
            <p:extLst>
              <p:ext uri="{D42A27DB-BD31-4B8C-83A1-F6EECF244321}">
                <p14:modId xmlns:p14="http://schemas.microsoft.com/office/powerpoint/2010/main" val="1405225534"/>
              </p:ext>
            </p:extLst>
          </p:nvPr>
        </p:nvGraphicFramePr>
        <p:xfrm>
          <a:off x="528308" y="2664068"/>
          <a:ext cx="3353741" cy="2936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00B295C-701C-4A70-B34D-3059E1C38453}"/>
              </a:ext>
            </a:extLst>
          </p:cNvPr>
          <p:cNvGraphicFramePr>
            <a:graphicFrameLocks/>
          </p:cNvGraphicFramePr>
          <p:nvPr>
            <p:extLst>
              <p:ext uri="{D42A27DB-BD31-4B8C-83A1-F6EECF244321}">
                <p14:modId xmlns:p14="http://schemas.microsoft.com/office/powerpoint/2010/main" val="672593544"/>
              </p:ext>
            </p:extLst>
          </p:nvPr>
        </p:nvGraphicFramePr>
        <p:xfrm>
          <a:off x="3987620" y="2664069"/>
          <a:ext cx="3353740" cy="2936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D7D1161-F433-432D-8EBC-7E2C847C6417}"/>
              </a:ext>
            </a:extLst>
          </p:cNvPr>
          <p:cNvGraphicFramePr>
            <a:graphicFrameLocks/>
          </p:cNvGraphicFramePr>
          <p:nvPr>
            <p:extLst>
              <p:ext uri="{D42A27DB-BD31-4B8C-83A1-F6EECF244321}">
                <p14:modId xmlns:p14="http://schemas.microsoft.com/office/powerpoint/2010/main" val="3064319169"/>
              </p:ext>
            </p:extLst>
          </p:nvPr>
        </p:nvGraphicFramePr>
        <p:xfrm>
          <a:off x="7446932" y="2657228"/>
          <a:ext cx="3235660" cy="293662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CBC4785E-A295-4DA4-81A9-D75F7DB258C6}"/>
              </a:ext>
            </a:extLst>
          </p:cNvPr>
          <p:cNvSpPr txBox="1"/>
          <p:nvPr/>
        </p:nvSpPr>
        <p:spPr>
          <a:xfrm>
            <a:off x="1283677" y="5806559"/>
            <a:ext cx="7192108" cy="369332"/>
          </a:xfrm>
          <a:prstGeom prst="rect">
            <a:avLst/>
          </a:prstGeom>
          <a:noFill/>
        </p:spPr>
        <p:txBody>
          <a:bodyPr wrap="square" rtlCol="0">
            <a:spAutoFit/>
          </a:bodyPr>
          <a:lstStyle/>
          <a:p>
            <a:r>
              <a:rPr lang="en-US" dirty="0"/>
              <a:t>FY24 Figures are unaudited.</a:t>
            </a:r>
          </a:p>
        </p:txBody>
      </p:sp>
    </p:spTree>
    <p:extLst>
      <p:ext uri="{BB962C8B-B14F-4D97-AF65-F5344CB8AC3E}">
        <p14:creationId xmlns:p14="http://schemas.microsoft.com/office/powerpoint/2010/main" val="130213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5307-3B2E-473B-9F21-BB82860075AE}"/>
              </a:ext>
            </a:extLst>
          </p:cNvPr>
          <p:cNvSpPr>
            <a:spLocks noGrp="1"/>
          </p:cNvSpPr>
          <p:nvPr>
            <p:ph type="title"/>
          </p:nvPr>
        </p:nvSpPr>
        <p:spPr/>
        <p:txBody>
          <a:bodyPr/>
          <a:lstStyle/>
          <a:p>
            <a:r>
              <a:rPr lang="en-US" dirty="0"/>
              <a:t>General Fund Revenue Analysis</a:t>
            </a:r>
          </a:p>
        </p:txBody>
      </p:sp>
      <p:pic>
        <p:nvPicPr>
          <p:cNvPr id="4" name="Content Placeholder 3">
            <a:extLst>
              <a:ext uri="{FF2B5EF4-FFF2-40B4-BE49-F238E27FC236}">
                <a16:creationId xmlns:a16="http://schemas.microsoft.com/office/drawing/2014/main" id="{03CF2B05-130F-4A7B-B603-BD8E4CD3D6CA}"/>
              </a:ext>
            </a:extLst>
          </p:cNvPr>
          <p:cNvPicPr>
            <a:picLocks noGrp="1" noChangeAspect="1"/>
          </p:cNvPicPr>
          <p:nvPr>
            <p:ph idx="1"/>
          </p:nvPr>
        </p:nvPicPr>
        <p:blipFill>
          <a:blip r:embed="rId2"/>
          <a:stretch>
            <a:fillRect/>
          </a:stretch>
        </p:blipFill>
        <p:spPr>
          <a:xfrm>
            <a:off x="1145934" y="2491245"/>
            <a:ext cx="7619570" cy="2788321"/>
          </a:xfrm>
          <a:prstGeom prst="rect">
            <a:avLst/>
          </a:prstGeom>
        </p:spPr>
      </p:pic>
      <p:sp>
        <p:nvSpPr>
          <p:cNvPr id="3" name="TextBox 2">
            <a:extLst>
              <a:ext uri="{FF2B5EF4-FFF2-40B4-BE49-F238E27FC236}">
                <a16:creationId xmlns:a16="http://schemas.microsoft.com/office/drawing/2014/main" id="{C2B63337-13AD-4ADD-82B9-20F3111F0CF6}"/>
              </a:ext>
            </a:extLst>
          </p:cNvPr>
          <p:cNvSpPr txBox="1"/>
          <p:nvPr/>
        </p:nvSpPr>
        <p:spPr>
          <a:xfrm>
            <a:off x="1145934" y="5517388"/>
            <a:ext cx="6380281" cy="830997"/>
          </a:xfrm>
          <a:prstGeom prst="rect">
            <a:avLst/>
          </a:prstGeom>
          <a:noFill/>
        </p:spPr>
        <p:txBody>
          <a:bodyPr wrap="square" rtlCol="0">
            <a:spAutoFit/>
          </a:bodyPr>
          <a:lstStyle/>
          <a:p>
            <a:r>
              <a:rPr lang="en-US" sz="1600" dirty="0"/>
              <a:t>Other includes Licenses and Permits, Fines and Fees, Chargers for Services, Intergovernmental, Transfers, Investment Income, and Miscellaneous Revenue Sources</a:t>
            </a:r>
          </a:p>
        </p:txBody>
      </p:sp>
    </p:spTree>
    <p:extLst>
      <p:ext uri="{BB962C8B-B14F-4D97-AF65-F5344CB8AC3E}">
        <p14:creationId xmlns:p14="http://schemas.microsoft.com/office/powerpoint/2010/main" val="416247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53DB-46FF-4F5A-A663-57F6BC8D6210}"/>
              </a:ext>
            </a:extLst>
          </p:cNvPr>
          <p:cNvSpPr>
            <a:spLocks noGrp="1"/>
          </p:cNvSpPr>
          <p:nvPr>
            <p:ph type="title"/>
          </p:nvPr>
        </p:nvSpPr>
        <p:spPr/>
        <p:txBody>
          <a:bodyPr/>
          <a:lstStyle/>
          <a:p>
            <a:r>
              <a:rPr lang="en-US" dirty="0"/>
              <a:t>General Fund Revenue Analysis </a:t>
            </a:r>
          </a:p>
        </p:txBody>
      </p:sp>
      <p:sp>
        <p:nvSpPr>
          <p:cNvPr id="3" name="Content Placeholder 2">
            <a:extLst>
              <a:ext uri="{FF2B5EF4-FFF2-40B4-BE49-F238E27FC236}">
                <a16:creationId xmlns:a16="http://schemas.microsoft.com/office/drawing/2014/main" id="{0250377F-37A6-451D-984D-F20DE4199590}"/>
              </a:ext>
            </a:extLst>
          </p:cNvPr>
          <p:cNvSpPr>
            <a:spLocks noGrp="1"/>
          </p:cNvSpPr>
          <p:nvPr>
            <p:ph idx="1"/>
          </p:nvPr>
        </p:nvSpPr>
        <p:spPr/>
        <p:txBody>
          <a:bodyPr>
            <a:normAutofit lnSpcReduction="10000"/>
          </a:bodyPr>
          <a:lstStyle/>
          <a:p>
            <a:r>
              <a:rPr lang="en-US" dirty="0"/>
              <a:t>Additional resources from General Fund revenue sources between FY22 and FY25 budgets</a:t>
            </a:r>
          </a:p>
          <a:p>
            <a:pPr lvl="1"/>
            <a:r>
              <a:rPr lang="en-US" dirty="0"/>
              <a:t>8 new personnel</a:t>
            </a:r>
          </a:p>
          <a:p>
            <a:pPr lvl="2"/>
            <a:r>
              <a:rPr lang="en-US" dirty="0"/>
              <a:t>Court – 2</a:t>
            </a:r>
          </a:p>
          <a:p>
            <a:pPr lvl="2"/>
            <a:r>
              <a:rPr lang="en-US" dirty="0"/>
              <a:t>Community Development – 1</a:t>
            </a:r>
          </a:p>
          <a:p>
            <a:pPr lvl="2"/>
            <a:r>
              <a:rPr lang="en-US" dirty="0"/>
              <a:t>Library – 1</a:t>
            </a:r>
          </a:p>
          <a:p>
            <a:pPr lvl="2"/>
            <a:r>
              <a:rPr lang="en-US" dirty="0"/>
              <a:t>Fire Department – 2</a:t>
            </a:r>
          </a:p>
          <a:p>
            <a:pPr lvl="2"/>
            <a:r>
              <a:rPr lang="en-US" dirty="0"/>
              <a:t>Public Works – 2</a:t>
            </a:r>
          </a:p>
          <a:p>
            <a:pPr lvl="1"/>
            <a:r>
              <a:rPr lang="en-US" dirty="0"/>
              <a:t>New software for Court, Community Development, and Finance. </a:t>
            </a:r>
          </a:p>
          <a:p>
            <a:pPr lvl="1"/>
            <a:r>
              <a:rPr lang="en-US" dirty="0"/>
              <a:t>Pavement Management System for Public Works </a:t>
            </a:r>
          </a:p>
          <a:p>
            <a:pPr lvl="1"/>
            <a:r>
              <a:rPr lang="en-US" dirty="0"/>
              <a:t>Vehicles Purchased (new): 4 Patrol Vehicles, 1 Animal Control Vehicle, 1 Truck for Community Development</a:t>
            </a:r>
          </a:p>
        </p:txBody>
      </p:sp>
    </p:spTree>
    <p:extLst>
      <p:ext uri="{BB962C8B-B14F-4D97-AF65-F5344CB8AC3E}">
        <p14:creationId xmlns:p14="http://schemas.microsoft.com/office/powerpoint/2010/main" val="329460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E333-38FD-430D-891E-07FC223B31FA}"/>
              </a:ext>
            </a:extLst>
          </p:cNvPr>
          <p:cNvSpPr>
            <a:spLocks noGrp="1"/>
          </p:cNvSpPr>
          <p:nvPr>
            <p:ph type="title"/>
          </p:nvPr>
        </p:nvSpPr>
        <p:spPr/>
        <p:txBody>
          <a:bodyPr/>
          <a:lstStyle/>
          <a:p>
            <a:r>
              <a:rPr lang="en-US" dirty="0"/>
              <a:t>Department of Finance </a:t>
            </a:r>
          </a:p>
        </p:txBody>
      </p:sp>
      <p:sp>
        <p:nvSpPr>
          <p:cNvPr id="3" name="Content Placeholder 2">
            <a:extLst>
              <a:ext uri="{FF2B5EF4-FFF2-40B4-BE49-F238E27FC236}">
                <a16:creationId xmlns:a16="http://schemas.microsoft.com/office/drawing/2014/main" id="{3EEBED19-EBDD-4328-8FCC-C4525EC651E5}"/>
              </a:ext>
            </a:extLst>
          </p:cNvPr>
          <p:cNvSpPr>
            <a:spLocks noGrp="1"/>
          </p:cNvSpPr>
          <p:nvPr>
            <p:ph idx="1"/>
          </p:nvPr>
        </p:nvSpPr>
        <p:spPr/>
        <p:txBody>
          <a:bodyPr>
            <a:normAutofit fontScale="92500" lnSpcReduction="10000"/>
          </a:bodyPr>
          <a:lstStyle/>
          <a:p>
            <a:r>
              <a:rPr lang="en-US" dirty="0"/>
              <a:t>Jon Horton, CPA</a:t>
            </a:r>
          </a:p>
          <a:p>
            <a:pPr lvl="1"/>
            <a:r>
              <a:rPr lang="en-US" dirty="0"/>
              <a:t>Director</a:t>
            </a:r>
          </a:p>
          <a:p>
            <a:r>
              <a:rPr lang="en-US" dirty="0"/>
              <a:t>Debby Scott</a:t>
            </a:r>
          </a:p>
          <a:p>
            <a:pPr lvl="1"/>
            <a:r>
              <a:rPr lang="en-US" dirty="0"/>
              <a:t>Senior Accounting Associate</a:t>
            </a:r>
          </a:p>
          <a:p>
            <a:r>
              <a:rPr lang="en-US" dirty="0"/>
              <a:t>BRigete Davenport</a:t>
            </a:r>
          </a:p>
          <a:p>
            <a:pPr lvl="1"/>
            <a:r>
              <a:rPr lang="en-US" dirty="0"/>
              <a:t>Accounting Associate II</a:t>
            </a:r>
          </a:p>
          <a:p>
            <a:r>
              <a:rPr lang="en-US" dirty="0"/>
              <a:t>Felicia Diggs</a:t>
            </a:r>
          </a:p>
          <a:p>
            <a:pPr lvl="1"/>
            <a:r>
              <a:rPr lang="en-US" dirty="0"/>
              <a:t>Accounting Associate II</a:t>
            </a:r>
          </a:p>
          <a:p>
            <a:pPr lvl="1"/>
            <a:endParaRPr lang="en-US" dirty="0"/>
          </a:p>
          <a:p>
            <a:pPr lvl="1"/>
            <a:endParaRPr lang="en-US" dirty="0"/>
          </a:p>
          <a:p>
            <a:pPr marL="457200" lvl="1" indent="0">
              <a:buNone/>
            </a:pPr>
            <a:r>
              <a:rPr lang="en-US" dirty="0"/>
              <a:t>This team has been together since 11/13/2023</a:t>
            </a:r>
          </a:p>
        </p:txBody>
      </p:sp>
    </p:spTree>
    <p:extLst>
      <p:ext uri="{BB962C8B-B14F-4D97-AF65-F5344CB8AC3E}">
        <p14:creationId xmlns:p14="http://schemas.microsoft.com/office/powerpoint/2010/main" val="148742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DDA7-F820-4535-A115-642C16B5BD3A}"/>
              </a:ext>
            </a:extLst>
          </p:cNvPr>
          <p:cNvSpPr>
            <a:spLocks noGrp="1"/>
          </p:cNvSpPr>
          <p:nvPr>
            <p:ph type="title"/>
          </p:nvPr>
        </p:nvSpPr>
        <p:spPr/>
        <p:txBody>
          <a:bodyPr/>
          <a:lstStyle/>
          <a:p>
            <a:r>
              <a:rPr lang="en-US" dirty="0"/>
              <a:t>Department of Finance </a:t>
            </a:r>
          </a:p>
        </p:txBody>
      </p:sp>
      <p:sp>
        <p:nvSpPr>
          <p:cNvPr id="3" name="Content Placeholder 2">
            <a:extLst>
              <a:ext uri="{FF2B5EF4-FFF2-40B4-BE49-F238E27FC236}">
                <a16:creationId xmlns:a16="http://schemas.microsoft.com/office/drawing/2014/main" id="{56080E20-1BA8-4B5C-9DD5-321210E73C70}"/>
              </a:ext>
            </a:extLst>
          </p:cNvPr>
          <p:cNvSpPr>
            <a:spLocks noGrp="1"/>
          </p:cNvSpPr>
          <p:nvPr>
            <p:ph idx="1"/>
          </p:nvPr>
        </p:nvSpPr>
        <p:spPr/>
        <p:txBody>
          <a:bodyPr>
            <a:normAutofit/>
          </a:bodyPr>
          <a:lstStyle/>
          <a:p>
            <a:pPr marL="0" indent="0">
              <a:buNone/>
            </a:pPr>
            <a:r>
              <a:rPr lang="en-US" sz="1900" dirty="0"/>
              <a:t>The City’s Finance Department has three main objectives: </a:t>
            </a:r>
          </a:p>
          <a:p>
            <a:r>
              <a:rPr lang="en-US" sz="1900" dirty="0"/>
              <a:t>Provide timely and materially correct financial reports </a:t>
            </a:r>
          </a:p>
          <a:p>
            <a:r>
              <a:rPr lang="en-US" sz="1900" dirty="0"/>
              <a:t>Safeguard the financial assets of the City</a:t>
            </a:r>
          </a:p>
          <a:p>
            <a:r>
              <a:rPr lang="en-US" sz="1900" dirty="0"/>
              <a:t>Ensure those who do business with the City are paid in a timely manner. </a:t>
            </a:r>
          </a:p>
          <a:p>
            <a:endParaRPr lang="en-US" dirty="0"/>
          </a:p>
        </p:txBody>
      </p:sp>
    </p:spTree>
    <p:extLst>
      <p:ext uri="{BB962C8B-B14F-4D97-AF65-F5344CB8AC3E}">
        <p14:creationId xmlns:p14="http://schemas.microsoft.com/office/powerpoint/2010/main" val="8662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C75A-B214-41C3-853E-3599F26C0662}"/>
              </a:ext>
            </a:extLst>
          </p:cNvPr>
          <p:cNvSpPr>
            <a:spLocks noGrp="1"/>
          </p:cNvSpPr>
          <p:nvPr>
            <p:ph type="title"/>
          </p:nvPr>
        </p:nvSpPr>
        <p:spPr/>
        <p:txBody>
          <a:bodyPr/>
          <a:lstStyle/>
          <a:p>
            <a:r>
              <a:rPr lang="en-US" dirty="0"/>
              <a:t>Major Projects in 2024</a:t>
            </a:r>
          </a:p>
        </p:txBody>
      </p:sp>
      <p:sp>
        <p:nvSpPr>
          <p:cNvPr id="3" name="Content Placeholder 2">
            <a:extLst>
              <a:ext uri="{FF2B5EF4-FFF2-40B4-BE49-F238E27FC236}">
                <a16:creationId xmlns:a16="http://schemas.microsoft.com/office/drawing/2014/main" id="{DF495D2B-31DB-4DB6-93E4-25827ACF6A1B}"/>
              </a:ext>
            </a:extLst>
          </p:cNvPr>
          <p:cNvSpPr>
            <a:spLocks noGrp="1"/>
          </p:cNvSpPr>
          <p:nvPr>
            <p:ph idx="1"/>
          </p:nvPr>
        </p:nvSpPr>
        <p:spPr>
          <a:xfrm>
            <a:off x="838200" y="1825624"/>
            <a:ext cx="10515600" cy="4575175"/>
          </a:xfrm>
        </p:spPr>
        <p:txBody>
          <a:bodyPr>
            <a:normAutofit fontScale="92500" lnSpcReduction="10000"/>
          </a:bodyPr>
          <a:lstStyle/>
          <a:p>
            <a:r>
              <a:rPr lang="en-US" dirty="0"/>
              <a:t>Fiscal year(FY) 23 Annual Comprehensive Financial Report</a:t>
            </a:r>
          </a:p>
          <a:p>
            <a:pPr lvl="1"/>
            <a:r>
              <a:rPr lang="en-US" dirty="0"/>
              <a:t>Unmodified Opinion issued by FORVIS (Now known as Forvis Mazars)</a:t>
            </a:r>
          </a:p>
          <a:p>
            <a:r>
              <a:rPr lang="en-US" dirty="0"/>
              <a:t>Water Rate Study</a:t>
            </a:r>
          </a:p>
          <a:p>
            <a:pPr lvl="1"/>
            <a:r>
              <a:rPr lang="en-US" dirty="0"/>
              <a:t>Final presentation to Council in July 2024 included a five year rate plan to ensure financial stability of the water/wastewater fund. </a:t>
            </a:r>
          </a:p>
          <a:p>
            <a:pPr lvl="1"/>
            <a:r>
              <a:rPr lang="en-US" dirty="0"/>
              <a:t>This plan includes coverage for projected operating costs and debt payments. </a:t>
            </a:r>
          </a:p>
          <a:p>
            <a:r>
              <a:rPr lang="en-US" dirty="0"/>
              <a:t>$3.0MM General Obligation Bonds</a:t>
            </a:r>
          </a:p>
          <a:p>
            <a:pPr lvl="1"/>
            <a:r>
              <a:rPr lang="en-US" dirty="0"/>
              <a:t>Voter approved in November 2023</a:t>
            </a:r>
          </a:p>
          <a:p>
            <a:pPr lvl="1"/>
            <a:r>
              <a:rPr lang="en-US" dirty="0"/>
              <a:t>Bonds sold in September 2024</a:t>
            </a:r>
          </a:p>
          <a:p>
            <a:r>
              <a:rPr lang="en-US" dirty="0"/>
              <a:t>$11.0MM Certificates of Obligation Bonds</a:t>
            </a:r>
          </a:p>
          <a:p>
            <a:pPr lvl="1"/>
            <a:r>
              <a:rPr lang="en-US" dirty="0"/>
              <a:t>$8.4MM for Public Safety facility renovations </a:t>
            </a:r>
          </a:p>
          <a:p>
            <a:pPr lvl="1"/>
            <a:r>
              <a:rPr lang="en-US" dirty="0"/>
              <a:t>$2.6MM for infrastructure projects</a:t>
            </a:r>
          </a:p>
          <a:p>
            <a:pPr lvl="1"/>
            <a:r>
              <a:rPr lang="en-US" dirty="0"/>
              <a:t>Bonds sold in September 2024</a:t>
            </a:r>
          </a:p>
        </p:txBody>
      </p:sp>
    </p:spTree>
    <p:extLst>
      <p:ext uri="{BB962C8B-B14F-4D97-AF65-F5344CB8AC3E}">
        <p14:creationId xmlns:p14="http://schemas.microsoft.com/office/powerpoint/2010/main" val="305639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C75A-B214-41C3-853E-3599F26C0662}"/>
              </a:ext>
            </a:extLst>
          </p:cNvPr>
          <p:cNvSpPr>
            <a:spLocks noGrp="1"/>
          </p:cNvSpPr>
          <p:nvPr>
            <p:ph type="title"/>
          </p:nvPr>
        </p:nvSpPr>
        <p:spPr/>
        <p:txBody>
          <a:bodyPr/>
          <a:lstStyle/>
          <a:p>
            <a:r>
              <a:rPr lang="en-US" dirty="0"/>
              <a:t>Major Projects in 2024</a:t>
            </a:r>
          </a:p>
        </p:txBody>
      </p:sp>
      <p:sp>
        <p:nvSpPr>
          <p:cNvPr id="3" name="Content Placeholder 2">
            <a:extLst>
              <a:ext uri="{FF2B5EF4-FFF2-40B4-BE49-F238E27FC236}">
                <a16:creationId xmlns:a16="http://schemas.microsoft.com/office/drawing/2014/main" id="{DF495D2B-31DB-4DB6-93E4-25827ACF6A1B}"/>
              </a:ext>
            </a:extLst>
          </p:cNvPr>
          <p:cNvSpPr>
            <a:spLocks noGrp="1"/>
          </p:cNvSpPr>
          <p:nvPr>
            <p:ph idx="1"/>
          </p:nvPr>
        </p:nvSpPr>
        <p:spPr>
          <a:xfrm>
            <a:off x="838200" y="1825624"/>
            <a:ext cx="10515600" cy="4575175"/>
          </a:xfrm>
        </p:spPr>
        <p:txBody>
          <a:bodyPr>
            <a:normAutofit/>
          </a:bodyPr>
          <a:lstStyle/>
          <a:p>
            <a:r>
              <a:rPr lang="en-US" dirty="0"/>
              <a:t>FY25 Budget</a:t>
            </a:r>
          </a:p>
          <a:p>
            <a:pPr lvl="1"/>
            <a:r>
              <a:rPr lang="en-US" dirty="0"/>
              <a:t>Adopted in August 2024 (one month ahead of the previous FY)</a:t>
            </a:r>
          </a:p>
          <a:p>
            <a:r>
              <a:rPr lang="en-US" dirty="0"/>
              <a:t>External Storage Elimination</a:t>
            </a:r>
          </a:p>
          <a:p>
            <a:pPr lvl="1"/>
            <a:r>
              <a:rPr lang="en-US" dirty="0"/>
              <a:t>Account closed and boxes delivered. Contents are being staged for scanning and/or destruction</a:t>
            </a:r>
          </a:p>
          <a:p>
            <a:r>
              <a:rPr lang="en-US" dirty="0"/>
              <a:t>Shift from STW to Tyler ERP Pro</a:t>
            </a:r>
          </a:p>
          <a:p>
            <a:pPr lvl="1"/>
            <a:r>
              <a:rPr lang="en-US" dirty="0"/>
              <a:t>Major software shift from a legacy on-premises software to a cloud-based software</a:t>
            </a:r>
          </a:p>
          <a:p>
            <a:pPr lvl="1"/>
            <a:r>
              <a:rPr lang="en-US" dirty="0"/>
              <a:t>Revolutionization of Accounts Payable (coming in 2025)</a:t>
            </a:r>
          </a:p>
          <a:p>
            <a:pPr lvl="2"/>
            <a:r>
              <a:rPr lang="en-US" dirty="0"/>
              <a:t>Online Approvals</a:t>
            </a:r>
          </a:p>
          <a:p>
            <a:pPr lvl="2"/>
            <a:r>
              <a:rPr lang="en-US" dirty="0"/>
              <a:t>Paperless within the Department</a:t>
            </a:r>
          </a:p>
          <a:p>
            <a:pPr lvl="1"/>
            <a:r>
              <a:rPr lang="en-US" dirty="0"/>
              <a:t>Massive advancement with fixed asset and project tracking</a:t>
            </a:r>
          </a:p>
          <a:p>
            <a:pPr lvl="2"/>
            <a:r>
              <a:rPr lang="en-US" dirty="0"/>
              <a:t>No longer using supporting spreadsheets on our server. Have moved this within the software</a:t>
            </a:r>
          </a:p>
        </p:txBody>
      </p:sp>
    </p:spTree>
    <p:extLst>
      <p:ext uri="{BB962C8B-B14F-4D97-AF65-F5344CB8AC3E}">
        <p14:creationId xmlns:p14="http://schemas.microsoft.com/office/powerpoint/2010/main" val="126609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C75A-B214-41C3-853E-3599F26C0662}"/>
              </a:ext>
            </a:extLst>
          </p:cNvPr>
          <p:cNvSpPr>
            <a:spLocks noGrp="1"/>
          </p:cNvSpPr>
          <p:nvPr>
            <p:ph type="title"/>
          </p:nvPr>
        </p:nvSpPr>
        <p:spPr/>
        <p:txBody>
          <a:bodyPr/>
          <a:lstStyle/>
          <a:p>
            <a:r>
              <a:rPr lang="en-US" dirty="0"/>
              <a:t>Major Projects in 2024</a:t>
            </a:r>
          </a:p>
        </p:txBody>
      </p:sp>
      <p:sp>
        <p:nvSpPr>
          <p:cNvPr id="3" name="Content Placeholder 2">
            <a:extLst>
              <a:ext uri="{FF2B5EF4-FFF2-40B4-BE49-F238E27FC236}">
                <a16:creationId xmlns:a16="http://schemas.microsoft.com/office/drawing/2014/main" id="{DF495D2B-31DB-4DB6-93E4-25827ACF6A1B}"/>
              </a:ext>
            </a:extLst>
          </p:cNvPr>
          <p:cNvSpPr>
            <a:spLocks noGrp="1"/>
          </p:cNvSpPr>
          <p:nvPr>
            <p:ph idx="1"/>
          </p:nvPr>
        </p:nvSpPr>
        <p:spPr>
          <a:xfrm>
            <a:off x="838200" y="1825624"/>
            <a:ext cx="10515600" cy="4575175"/>
          </a:xfrm>
        </p:spPr>
        <p:txBody>
          <a:bodyPr>
            <a:normAutofit/>
          </a:bodyPr>
          <a:lstStyle/>
          <a:p>
            <a:r>
              <a:rPr lang="en-US" dirty="0"/>
              <a:t>Policy Review</a:t>
            </a:r>
          </a:p>
          <a:p>
            <a:pPr lvl="1"/>
            <a:r>
              <a:rPr lang="en-US" dirty="0"/>
              <a:t>The following policies were reviewed and added to the Employee Handbook*:</a:t>
            </a:r>
          </a:p>
          <a:p>
            <a:pPr lvl="2"/>
            <a:r>
              <a:rPr lang="en-US" dirty="0"/>
              <a:t>Fraud</a:t>
            </a:r>
          </a:p>
          <a:p>
            <a:pPr lvl="2"/>
            <a:r>
              <a:rPr lang="en-US" dirty="0"/>
              <a:t>Purchasing</a:t>
            </a:r>
          </a:p>
          <a:p>
            <a:pPr lvl="2"/>
            <a:r>
              <a:rPr lang="en-US" dirty="0"/>
              <a:t>Procurement Card Program</a:t>
            </a:r>
          </a:p>
          <a:p>
            <a:pPr lvl="2"/>
            <a:r>
              <a:rPr lang="en-US" dirty="0"/>
              <a:t>Cash Handling</a:t>
            </a:r>
          </a:p>
          <a:p>
            <a:pPr lvl="1"/>
            <a:r>
              <a:rPr lang="en-US" dirty="0"/>
              <a:t>The Investment Policy was reviewed per the PFIA</a:t>
            </a:r>
          </a:p>
          <a:p>
            <a:pPr lvl="1"/>
            <a:endParaRPr lang="en-US" dirty="0"/>
          </a:p>
          <a:p>
            <a:pPr lvl="1"/>
            <a:endParaRPr lang="en-US" dirty="0"/>
          </a:p>
          <a:p>
            <a:pPr lvl="1"/>
            <a:endParaRPr lang="en-US" dirty="0"/>
          </a:p>
          <a:p>
            <a:pPr lvl="1"/>
            <a:endParaRPr lang="en-US" dirty="0"/>
          </a:p>
          <a:p>
            <a:pPr marL="457200" lvl="1" indent="0">
              <a:buNone/>
            </a:pPr>
            <a:r>
              <a:rPr lang="en-US" dirty="0"/>
              <a:t>*Employee Handbook is still under review</a:t>
            </a:r>
          </a:p>
        </p:txBody>
      </p:sp>
    </p:spTree>
    <p:extLst>
      <p:ext uri="{BB962C8B-B14F-4D97-AF65-F5344CB8AC3E}">
        <p14:creationId xmlns:p14="http://schemas.microsoft.com/office/powerpoint/2010/main" val="126398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41F-3AFF-413F-B1D2-619703869B73}"/>
              </a:ext>
            </a:extLst>
          </p:cNvPr>
          <p:cNvSpPr>
            <a:spLocks noGrp="1"/>
          </p:cNvSpPr>
          <p:nvPr>
            <p:ph type="title"/>
          </p:nvPr>
        </p:nvSpPr>
        <p:spPr/>
        <p:txBody>
          <a:bodyPr/>
          <a:lstStyle/>
          <a:p>
            <a:r>
              <a:rPr lang="en-US" dirty="0"/>
              <a:t>Goals Check-In</a:t>
            </a:r>
          </a:p>
        </p:txBody>
      </p:sp>
      <p:sp>
        <p:nvSpPr>
          <p:cNvPr id="3" name="Content Placeholder 2">
            <a:extLst>
              <a:ext uri="{FF2B5EF4-FFF2-40B4-BE49-F238E27FC236}">
                <a16:creationId xmlns:a16="http://schemas.microsoft.com/office/drawing/2014/main" id="{7F780E16-BFB1-4ED0-A282-0EA9B277EEB2}"/>
              </a:ext>
            </a:extLst>
          </p:cNvPr>
          <p:cNvSpPr>
            <a:spLocks noGrp="1"/>
          </p:cNvSpPr>
          <p:nvPr>
            <p:ph idx="1"/>
          </p:nvPr>
        </p:nvSpPr>
        <p:spPr/>
        <p:txBody>
          <a:bodyPr/>
          <a:lstStyle/>
          <a:p>
            <a:r>
              <a:rPr lang="en-US" dirty="0"/>
              <a:t>As presented in the FY25 Budget:</a:t>
            </a:r>
          </a:p>
          <a:p>
            <a:endParaRPr lang="en-US" dirty="0"/>
          </a:p>
          <a:p>
            <a:pPr marL="0" indent="0">
              <a:buNone/>
            </a:pPr>
            <a:endParaRPr lang="en-US" dirty="0"/>
          </a:p>
        </p:txBody>
      </p:sp>
      <p:pic>
        <p:nvPicPr>
          <p:cNvPr id="4" name="Picture 3">
            <a:extLst>
              <a:ext uri="{FF2B5EF4-FFF2-40B4-BE49-F238E27FC236}">
                <a16:creationId xmlns:a16="http://schemas.microsoft.com/office/drawing/2014/main" id="{603A8171-0AB7-4BB8-A1B1-FFEF68D570B1}"/>
              </a:ext>
            </a:extLst>
          </p:cNvPr>
          <p:cNvPicPr>
            <a:picLocks noChangeAspect="1"/>
          </p:cNvPicPr>
          <p:nvPr/>
        </p:nvPicPr>
        <p:blipFill>
          <a:blip r:embed="rId2"/>
          <a:stretch>
            <a:fillRect/>
          </a:stretch>
        </p:blipFill>
        <p:spPr>
          <a:xfrm>
            <a:off x="1460452" y="2793624"/>
            <a:ext cx="7030431" cy="1886213"/>
          </a:xfrm>
          <a:prstGeom prst="rect">
            <a:avLst/>
          </a:prstGeom>
        </p:spPr>
      </p:pic>
    </p:spTree>
    <p:extLst>
      <p:ext uri="{BB962C8B-B14F-4D97-AF65-F5344CB8AC3E}">
        <p14:creationId xmlns:p14="http://schemas.microsoft.com/office/powerpoint/2010/main" val="131020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41F-3AFF-413F-B1D2-619703869B73}"/>
              </a:ext>
            </a:extLst>
          </p:cNvPr>
          <p:cNvSpPr>
            <a:spLocks noGrp="1"/>
          </p:cNvSpPr>
          <p:nvPr>
            <p:ph type="title"/>
          </p:nvPr>
        </p:nvSpPr>
        <p:spPr/>
        <p:txBody>
          <a:bodyPr/>
          <a:lstStyle/>
          <a:p>
            <a:r>
              <a:rPr lang="en-US" dirty="0"/>
              <a:t>Goals Check-In</a:t>
            </a:r>
          </a:p>
        </p:txBody>
      </p:sp>
      <p:sp>
        <p:nvSpPr>
          <p:cNvPr id="3" name="Content Placeholder 2">
            <a:extLst>
              <a:ext uri="{FF2B5EF4-FFF2-40B4-BE49-F238E27FC236}">
                <a16:creationId xmlns:a16="http://schemas.microsoft.com/office/drawing/2014/main" id="{7F780E16-BFB1-4ED0-A282-0EA9B277EEB2}"/>
              </a:ext>
            </a:extLst>
          </p:cNvPr>
          <p:cNvSpPr>
            <a:spLocks noGrp="1"/>
          </p:cNvSpPr>
          <p:nvPr>
            <p:ph idx="1"/>
          </p:nvPr>
        </p:nvSpPr>
        <p:spPr/>
        <p:txBody>
          <a:bodyPr/>
          <a:lstStyle/>
          <a:p>
            <a:r>
              <a:rPr lang="en-US" dirty="0"/>
              <a:t>As presented in the FY25 Budget:</a:t>
            </a:r>
          </a:p>
          <a:p>
            <a:pPr marL="0" indent="0">
              <a:buNone/>
            </a:pPr>
            <a:endParaRPr lang="en-US" dirty="0"/>
          </a:p>
        </p:txBody>
      </p:sp>
      <p:pic>
        <p:nvPicPr>
          <p:cNvPr id="5" name="Picture 4">
            <a:extLst>
              <a:ext uri="{FF2B5EF4-FFF2-40B4-BE49-F238E27FC236}">
                <a16:creationId xmlns:a16="http://schemas.microsoft.com/office/drawing/2014/main" id="{1A9520F2-6F4F-4298-A021-6B4F817D2E76}"/>
              </a:ext>
            </a:extLst>
          </p:cNvPr>
          <p:cNvPicPr>
            <a:picLocks noChangeAspect="1"/>
          </p:cNvPicPr>
          <p:nvPr/>
        </p:nvPicPr>
        <p:blipFill>
          <a:blip r:embed="rId2"/>
          <a:stretch>
            <a:fillRect/>
          </a:stretch>
        </p:blipFill>
        <p:spPr>
          <a:xfrm>
            <a:off x="1484268" y="2673754"/>
            <a:ext cx="6982799" cy="1781424"/>
          </a:xfrm>
          <a:prstGeom prst="rect">
            <a:avLst/>
          </a:prstGeom>
        </p:spPr>
      </p:pic>
    </p:spTree>
    <p:extLst>
      <p:ext uri="{BB962C8B-B14F-4D97-AF65-F5344CB8AC3E}">
        <p14:creationId xmlns:p14="http://schemas.microsoft.com/office/powerpoint/2010/main" val="247427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41F-3AFF-413F-B1D2-619703869B73}"/>
              </a:ext>
            </a:extLst>
          </p:cNvPr>
          <p:cNvSpPr>
            <a:spLocks noGrp="1"/>
          </p:cNvSpPr>
          <p:nvPr>
            <p:ph type="title"/>
          </p:nvPr>
        </p:nvSpPr>
        <p:spPr/>
        <p:txBody>
          <a:bodyPr/>
          <a:lstStyle/>
          <a:p>
            <a:r>
              <a:rPr lang="en-US" dirty="0"/>
              <a:t>Goals Check-In</a:t>
            </a:r>
          </a:p>
        </p:txBody>
      </p:sp>
      <p:sp>
        <p:nvSpPr>
          <p:cNvPr id="3" name="Content Placeholder 2">
            <a:extLst>
              <a:ext uri="{FF2B5EF4-FFF2-40B4-BE49-F238E27FC236}">
                <a16:creationId xmlns:a16="http://schemas.microsoft.com/office/drawing/2014/main" id="{7F780E16-BFB1-4ED0-A282-0EA9B277EEB2}"/>
              </a:ext>
            </a:extLst>
          </p:cNvPr>
          <p:cNvSpPr>
            <a:spLocks noGrp="1"/>
          </p:cNvSpPr>
          <p:nvPr>
            <p:ph idx="1"/>
          </p:nvPr>
        </p:nvSpPr>
        <p:spPr/>
        <p:txBody>
          <a:bodyPr/>
          <a:lstStyle/>
          <a:p>
            <a:r>
              <a:rPr lang="en-US" dirty="0"/>
              <a:t>Updated FY24 Figures with FY25 Projections:</a:t>
            </a:r>
          </a:p>
          <a:p>
            <a:endParaRPr lang="en-US" dirty="0"/>
          </a:p>
          <a:p>
            <a:endParaRPr lang="en-US" dirty="0"/>
          </a:p>
          <a:p>
            <a:endParaRPr lang="en-US" dirty="0"/>
          </a:p>
          <a:p>
            <a:endParaRPr lang="en-US" dirty="0"/>
          </a:p>
          <a:p>
            <a:endParaRPr lang="en-US" dirty="0"/>
          </a:p>
          <a:p>
            <a:pPr marL="0" indent="0">
              <a:buNone/>
            </a:pPr>
            <a:r>
              <a:rPr lang="en-US" dirty="0"/>
              <a:t>**Projected</a:t>
            </a:r>
          </a:p>
          <a:p>
            <a:pPr marL="0" indent="0">
              <a:buNone/>
            </a:pPr>
            <a:r>
              <a:rPr lang="en-US" dirty="0"/>
              <a:t>*Reflects actual 1Q FY25 activity</a:t>
            </a:r>
          </a:p>
          <a:p>
            <a:pPr marL="0" indent="0">
              <a:buNone/>
            </a:pPr>
            <a:endParaRPr lang="en-US" dirty="0"/>
          </a:p>
        </p:txBody>
      </p:sp>
      <p:pic>
        <p:nvPicPr>
          <p:cNvPr id="4" name="Picture 3">
            <a:extLst>
              <a:ext uri="{FF2B5EF4-FFF2-40B4-BE49-F238E27FC236}">
                <a16:creationId xmlns:a16="http://schemas.microsoft.com/office/drawing/2014/main" id="{3C5CCD00-FA12-4A4A-A939-B29D9E21B83D}"/>
              </a:ext>
            </a:extLst>
          </p:cNvPr>
          <p:cNvPicPr>
            <a:picLocks noChangeAspect="1"/>
          </p:cNvPicPr>
          <p:nvPr/>
        </p:nvPicPr>
        <p:blipFill>
          <a:blip r:embed="rId3"/>
          <a:stretch>
            <a:fillRect/>
          </a:stretch>
        </p:blipFill>
        <p:spPr>
          <a:xfrm>
            <a:off x="1521894" y="2744632"/>
            <a:ext cx="6899720" cy="1697694"/>
          </a:xfrm>
          <a:prstGeom prst="rect">
            <a:avLst/>
          </a:prstGeom>
        </p:spPr>
      </p:pic>
    </p:spTree>
    <p:extLst>
      <p:ext uri="{BB962C8B-B14F-4D97-AF65-F5344CB8AC3E}">
        <p14:creationId xmlns:p14="http://schemas.microsoft.com/office/powerpoint/2010/main" val="30150067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ity of Kennedale pres Green and blue" id="{BDBB4439-4B60-4A5A-A9C2-3D1A0B550735}" vid="{9CC36581-15AC-46A8-949E-FB107905E9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 of Kennedale pres Green and blue</Template>
  <TotalTime>420</TotalTime>
  <Words>629</Words>
  <Application>Microsoft Office PowerPoint</Application>
  <PresentationFormat>Widescreen</PresentationFormat>
  <Paragraphs>106</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Department of Finance 2024 Year In Review</vt:lpstr>
      <vt:lpstr>Department of Finance </vt:lpstr>
      <vt:lpstr>Department of Finance </vt:lpstr>
      <vt:lpstr>Major Projects in 2024</vt:lpstr>
      <vt:lpstr>Major Projects in 2024</vt:lpstr>
      <vt:lpstr>Major Projects in 2024</vt:lpstr>
      <vt:lpstr>Goals Check-In</vt:lpstr>
      <vt:lpstr>Goals Check-In</vt:lpstr>
      <vt:lpstr>Goals Check-In</vt:lpstr>
      <vt:lpstr>Recognized Efforts</vt:lpstr>
      <vt:lpstr>Recognized Efforts</vt:lpstr>
      <vt:lpstr>General Fund Revenue Analysis</vt:lpstr>
      <vt:lpstr>General Fund Revenue Analysis</vt:lpstr>
      <vt:lpstr>General Fund Revenue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Horton</dc:creator>
  <cp:lastModifiedBy>Jonathan Horton</cp:lastModifiedBy>
  <cp:revision>28</cp:revision>
  <dcterms:created xsi:type="dcterms:W3CDTF">2024-01-29T19:25:07Z</dcterms:created>
  <dcterms:modified xsi:type="dcterms:W3CDTF">2025-02-11T20:54:59Z</dcterms:modified>
</cp:coreProperties>
</file>